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9"/>
  </p:notesMasterIdLst>
  <p:sldIdLst>
    <p:sldId id="257" r:id="rId2"/>
    <p:sldId id="258" r:id="rId3"/>
    <p:sldId id="260" r:id="rId4"/>
    <p:sldId id="259" r:id="rId5"/>
    <p:sldId id="279" r:id="rId6"/>
    <p:sldId id="261" r:id="rId7"/>
    <p:sldId id="262" r:id="rId8"/>
    <p:sldId id="263" r:id="rId9"/>
    <p:sldId id="280" r:id="rId10"/>
    <p:sldId id="264" r:id="rId11"/>
    <p:sldId id="309" r:id="rId12"/>
    <p:sldId id="28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8" r:id="rId23"/>
    <p:sldId id="274" r:id="rId24"/>
    <p:sldId id="275" r:id="rId25"/>
    <p:sldId id="276" r:id="rId26"/>
    <p:sldId id="277" r:id="rId27"/>
    <p:sldId id="281" r:id="rId28"/>
    <p:sldId id="285" r:id="rId29"/>
    <p:sldId id="286" r:id="rId30"/>
    <p:sldId id="287" r:id="rId31"/>
    <p:sldId id="288" r:id="rId32"/>
    <p:sldId id="291" r:id="rId33"/>
    <p:sldId id="292" r:id="rId34"/>
    <p:sldId id="293" r:id="rId35"/>
    <p:sldId id="294" r:id="rId36"/>
    <p:sldId id="308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760" autoAdjust="0"/>
  </p:normalViewPr>
  <p:slideViewPr>
    <p:cSldViewPr snapToGrid="0" snapToObjects="1">
      <p:cViewPr varScale="1">
        <p:scale>
          <a:sx n="103" d="100"/>
          <a:sy n="103" d="100"/>
        </p:scale>
        <p:origin x="1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600" b="1" dirty="0"/>
            <a:t>Big Ideas </a:t>
          </a:r>
        </a:p>
        <a:p>
          <a:pPr algn="l"/>
          <a:r>
            <a:rPr lang="en-US" sz="1400" dirty="0"/>
            <a:t>1. Make Content Comprehensible </a:t>
          </a:r>
        </a:p>
        <a:p>
          <a:pPr algn="l"/>
          <a:r>
            <a:rPr lang="en-US" sz="14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600" b="1" dirty="0"/>
            <a:t>Big Responsibilities</a:t>
          </a:r>
        </a:p>
        <a:p>
          <a:pPr algn="l"/>
          <a:r>
            <a:rPr lang="en-US" sz="1400" dirty="0"/>
            <a:t>1. Communicated</a:t>
          </a:r>
        </a:p>
        <a:p>
          <a:pPr algn="l"/>
          <a:r>
            <a:rPr lang="en-US" sz="1400" dirty="0"/>
            <a:t>2. Sequenced</a:t>
          </a:r>
        </a:p>
        <a:p>
          <a:pPr algn="l"/>
          <a:r>
            <a:rPr lang="en-US" sz="1400" dirty="0"/>
            <a:t>3. </a:t>
          </a:r>
          <a:r>
            <a:rPr lang="en-US" sz="1400" dirty="0" err="1"/>
            <a:t>Scaffolded</a:t>
          </a:r>
          <a:endParaRPr lang="en-US" sz="14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600" b="1" dirty="0"/>
            <a:t>Student Expectations</a:t>
          </a:r>
        </a:p>
        <a:p>
          <a:pPr algn="l"/>
          <a:r>
            <a:rPr lang="en-US" sz="1400" dirty="0"/>
            <a:t>1. Listening</a:t>
          </a:r>
        </a:p>
        <a:p>
          <a:pPr algn="l"/>
          <a:r>
            <a:rPr lang="en-US" sz="1400" dirty="0"/>
            <a:t>2. Speaking</a:t>
          </a:r>
        </a:p>
        <a:p>
          <a:pPr algn="l"/>
          <a:r>
            <a:rPr lang="en-US" sz="1400" dirty="0"/>
            <a:t>3. Reading</a:t>
          </a:r>
        </a:p>
        <a:p>
          <a:pPr algn="l"/>
          <a:r>
            <a:rPr lang="en-US" sz="1400" dirty="0"/>
            <a:t>4. Writing</a:t>
          </a:r>
        </a:p>
        <a:p>
          <a:pPr algn="l"/>
          <a:r>
            <a:rPr lang="en-US" sz="1400" dirty="0"/>
            <a:t>5. Learning </a:t>
          </a:r>
          <a:r>
            <a:rPr lang="en-US" sz="110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600" b="1" dirty="0"/>
            <a:t>PLDs (L, S, R, W)</a:t>
          </a:r>
        </a:p>
        <a:p>
          <a:pPr algn="l"/>
          <a:r>
            <a:rPr lang="en-US" sz="1400" dirty="0"/>
            <a:t>1. Beginning</a:t>
          </a:r>
        </a:p>
        <a:p>
          <a:pPr algn="l"/>
          <a:r>
            <a:rPr lang="en-US" sz="1400" dirty="0"/>
            <a:t>2. Intermediate</a:t>
          </a:r>
        </a:p>
        <a:p>
          <a:pPr algn="l"/>
          <a:r>
            <a:rPr lang="en-US" sz="1400" dirty="0"/>
            <a:t>3. Advanced</a:t>
          </a:r>
        </a:p>
        <a:p>
          <a:pPr algn="l"/>
          <a:r>
            <a:rPr lang="en-US" sz="14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</dgm:pt>
  </dgm:ptLst>
  <dgm:cxnLst>
    <dgm:cxn modelId="{63DA7A55-16A0-194B-886B-2D8E3F85A1E2}" type="presOf" srcId="{F9733497-2E1A-4902-9F0B-5301E7A66F74}" destId="{3D47F994-D99F-4BFB-B0BC-5F557206D9EB}" srcOrd="0" destOrd="0" presId="urn:microsoft.com/office/officeart/2005/8/layout/matrix3"/>
    <dgm:cxn modelId="{BBEBBE28-11DE-4D48-A030-374B5ACE492D}" type="presOf" srcId="{2B519994-45F6-49B9-B6F2-E36B9CF0A4FD}" destId="{D4276030-1DE8-4431-BFB5-97E83ECCC63A}" srcOrd="0" destOrd="0" presId="urn:microsoft.com/office/officeart/2005/8/layout/matrix3"/>
    <dgm:cxn modelId="{A9258C7B-D062-9B4E-AF7C-A07A16011B0B}" type="presOf" srcId="{D14B4D17-4ED2-4221-BAEB-0E1ECB52F877}" destId="{5855982A-9250-4516-A05C-BEE90BE1C60A}" srcOrd="0" destOrd="0" presId="urn:microsoft.com/office/officeart/2005/8/layout/matrix3"/>
    <dgm:cxn modelId="{67B8633D-B327-B945-968E-58C3674ACE0F}" type="presOf" srcId="{3AD2F78D-16E9-4D71-84C1-73F99FF0F2E7}" destId="{1C3DF9A1-7433-48B3-88A4-6C2AAED0C340}" srcOrd="0" destOrd="0" presId="urn:microsoft.com/office/officeart/2005/8/layout/matrix3"/>
    <dgm:cxn modelId="{F7923D57-1B85-3E41-927E-0DC2039EC778}" type="presOf" srcId="{0AA5EA78-82D8-46BB-B8DF-6C243F7D9C79}" destId="{C0C5167B-E899-4649-B636-99459A81D0BD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8F0D7810-34C1-2D48-8CD8-8EC46353A94C}" type="presParOf" srcId="{5855982A-9250-4516-A05C-BEE90BE1C60A}" destId="{9B6D47A2-014A-4122-8406-51C4AFD8F44E}" srcOrd="0" destOrd="0" presId="urn:microsoft.com/office/officeart/2005/8/layout/matrix3"/>
    <dgm:cxn modelId="{1FAB2441-7063-8A48-BB3B-9A808DD3A1FA}" type="presParOf" srcId="{5855982A-9250-4516-A05C-BEE90BE1C60A}" destId="{3D47F994-D99F-4BFB-B0BC-5F557206D9EB}" srcOrd="1" destOrd="0" presId="urn:microsoft.com/office/officeart/2005/8/layout/matrix3"/>
    <dgm:cxn modelId="{BD2DEAF1-83A9-E14A-86E9-E7C956196C54}" type="presParOf" srcId="{5855982A-9250-4516-A05C-BEE90BE1C60A}" destId="{C0C5167B-E899-4649-B636-99459A81D0BD}" srcOrd="2" destOrd="0" presId="urn:microsoft.com/office/officeart/2005/8/layout/matrix3"/>
    <dgm:cxn modelId="{4E4C4060-41B9-E641-8990-6E58ABBE7FD3}" type="presParOf" srcId="{5855982A-9250-4516-A05C-BEE90BE1C60A}" destId="{1C3DF9A1-7433-48B3-88A4-6C2AAED0C340}" srcOrd="3" destOrd="0" presId="urn:microsoft.com/office/officeart/2005/8/layout/matrix3"/>
    <dgm:cxn modelId="{8AEAE1DB-34D0-F94A-90C0-C0C7DE5FC120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ED854-EA87-4448-B6A6-5BF943221FE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BBECA-A6F0-46E9-8A83-FDE3CAE808D0}">
      <dgm:prSet phldrT="[Text]"/>
      <dgm:spPr/>
      <dgm:t>
        <a:bodyPr/>
        <a:lstStyle/>
        <a:p>
          <a:r>
            <a:rPr lang="en-US" dirty="0"/>
            <a:t>STAAR</a:t>
          </a:r>
        </a:p>
      </dgm:t>
    </dgm:pt>
    <dgm:pt modelId="{53D2C5B8-62CD-4F97-8C2A-B651CDD53459}" type="parTrans" cxnId="{5980FDE4-7E91-417C-84DA-CCF5DC1D8FCF}">
      <dgm:prSet/>
      <dgm:spPr/>
      <dgm:t>
        <a:bodyPr/>
        <a:lstStyle/>
        <a:p>
          <a:endParaRPr lang="en-US"/>
        </a:p>
      </dgm:t>
    </dgm:pt>
    <dgm:pt modelId="{5021A22D-F844-4773-8CA6-29F348F1895B}" type="sibTrans" cxnId="{5980FDE4-7E91-417C-84DA-CCF5DC1D8FCF}">
      <dgm:prSet/>
      <dgm:spPr/>
      <dgm:t>
        <a:bodyPr/>
        <a:lstStyle/>
        <a:p>
          <a:endParaRPr lang="en-US"/>
        </a:p>
      </dgm:t>
    </dgm:pt>
    <dgm:pt modelId="{6434DBC6-DD31-4BAC-AC9A-D423EB35CEF4}">
      <dgm:prSet phldrT="[Text]"/>
      <dgm:spPr/>
      <dgm:t>
        <a:bodyPr/>
        <a:lstStyle/>
        <a:p>
          <a:r>
            <a:rPr lang="en-US" dirty="0"/>
            <a:t>TELPAS</a:t>
          </a:r>
        </a:p>
      </dgm:t>
    </dgm:pt>
    <dgm:pt modelId="{8086E6CA-0F0E-497F-A1CF-091DBE2B4893}" type="parTrans" cxnId="{FAA600B3-3C10-465A-90EB-A503FC170EC0}">
      <dgm:prSet/>
      <dgm:spPr/>
      <dgm:t>
        <a:bodyPr/>
        <a:lstStyle/>
        <a:p>
          <a:endParaRPr lang="en-US"/>
        </a:p>
      </dgm:t>
    </dgm:pt>
    <dgm:pt modelId="{D9EBB3C3-6DA9-464F-8ACA-131A1040AA43}" type="sibTrans" cxnId="{FAA600B3-3C10-465A-90EB-A503FC170EC0}">
      <dgm:prSet/>
      <dgm:spPr/>
      <dgm:t>
        <a:bodyPr/>
        <a:lstStyle/>
        <a:p>
          <a:endParaRPr lang="en-US"/>
        </a:p>
      </dgm:t>
    </dgm:pt>
    <dgm:pt modelId="{829B9FBE-79D4-4EAF-8AFD-A2957AE9D39A}" type="pres">
      <dgm:prSet presAssocID="{198ED854-EA87-4448-B6A6-5BF943221FED}" presName="compositeShape" presStyleCnt="0">
        <dgm:presLayoutVars>
          <dgm:chMax val="2"/>
          <dgm:dir/>
          <dgm:resizeHandles val="exact"/>
        </dgm:presLayoutVars>
      </dgm:prSet>
      <dgm:spPr/>
    </dgm:pt>
    <dgm:pt modelId="{6C3ECA43-283F-4AA0-95FC-F693B3F60536}" type="pres">
      <dgm:prSet presAssocID="{198ED854-EA87-4448-B6A6-5BF943221FED}" presName="divider" presStyleLbl="fgShp" presStyleIdx="0" presStyleCnt="1" custLinFactNeighborY="-8333"/>
      <dgm:spPr/>
    </dgm:pt>
    <dgm:pt modelId="{82C3A90A-85BA-49D1-9BE7-80638DBD3774}" type="pres">
      <dgm:prSet presAssocID="{DC7BBECA-A6F0-46E9-8A83-FDE3CAE808D0}" presName="downArrow" presStyleLbl="node1" presStyleIdx="0" presStyleCnt="2"/>
      <dgm:spPr/>
    </dgm:pt>
    <dgm:pt modelId="{B1AAAF7D-ACE6-4C09-B211-64DCBF0CE906}" type="pres">
      <dgm:prSet presAssocID="{DC7BBECA-A6F0-46E9-8A83-FDE3CAE808D0}" presName="downArrowText" presStyleLbl="revTx" presStyleIdx="0" presStyleCnt="2">
        <dgm:presLayoutVars>
          <dgm:bulletEnabled val="1"/>
        </dgm:presLayoutVars>
      </dgm:prSet>
      <dgm:spPr/>
    </dgm:pt>
    <dgm:pt modelId="{DACE7C3E-7629-48D4-BE3C-991DC9F8775F}" type="pres">
      <dgm:prSet presAssocID="{6434DBC6-DD31-4BAC-AC9A-D423EB35CEF4}" presName="upArrow" presStyleLbl="node1" presStyleIdx="1" presStyleCnt="2" custLinFactNeighborX="-1667" custLinFactNeighborY="-9375"/>
      <dgm:spPr/>
    </dgm:pt>
    <dgm:pt modelId="{E1162478-D05A-48CD-9EE8-313B145E344F}" type="pres">
      <dgm:prSet presAssocID="{6434DBC6-DD31-4BAC-AC9A-D423EB35CEF4}" presName="upArrowText" presStyleLbl="revTx" presStyleIdx="1" presStyleCnt="2" custLinFactNeighborY="-7143">
        <dgm:presLayoutVars>
          <dgm:bulletEnabled val="1"/>
        </dgm:presLayoutVars>
      </dgm:prSet>
      <dgm:spPr/>
    </dgm:pt>
  </dgm:ptLst>
  <dgm:cxnLst>
    <dgm:cxn modelId="{77743868-D0EA-3A42-8789-523AF5598727}" type="presOf" srcId="{198ED854-EA87-4448-B6A6-5BF943221FED}" destId="{829B9FBE-79D4-4EAF-8AFD-A2957AE9D39A}" srcOrd="0" destOrd="0" presId="urn:microsoft.com/office/officeart/2005/8/layout/arrow3"/>
    <dgm:cxn modelId="{22BBEE99-BECA-2843-B66A-0E65A91A5019}" type="presOf" srcId="{6434DBC6-DD31-4BAC-AC9A-D423EB35CEF4}" destId="{E1162478-D05A-48CD-9EE8-313B145E344F}" srcOrd="0" destOrd="0" presId="urn:microsoft.com/office/officeart/2005/8/layout/arrow3"/>
    <dgm:cxn modelId="{5980FDE4-7E91-417C-84DA-CCF5DC1D8FCF}" srcId="{198ED854-EA87-4448-B6A6-5BF943221FED}" destId="{DC7BBECA-A6F0-46E9-8A83-FDE3CAE808D0}" srcOrd="0" destOrd="0" parTransId="{53D2C5B8-62CD-4F97-8C2A-B651CDD53459}" sibTransId="{5021A22D-F844-4773-8CA6-29F348F1895B}"/>
    <dgm:cxn modelId="{FAA600B3-3C10-465A-90EB-A503FC170EC0}" srcId="{198ED854-EA87-4448-B6A6-5BF943221FED}" destId="{6434DBC6-DD31-4BAC-AC9A-D423EB35CEF4}" srcOrd="1" destOrd="0" parTransId="{8086E6CA-0F0E-497F-A1CF-091DBE2B4893}" sibTransId="{D9EBB3C3-6DA9-464F-8ACA-131A1040AA43}"/>
    <dgm:cxn modelId="{B1466D48-B2E5-1C42-A78D-5ED3D4D1F195}" type="presOf" srcId="{DC7BBECA-A6F0-46E9-8A83-FDE3CAE808D0}" destId="{B1AAAF7D-ACE6-4C09-B211-64DCBF0CE906}" srcOrd="0" destOrd="0" presId="urn:microsoft.com/office/officeart/2005/8/layout/arrow3"/>
    <dgm:cxn modelId="{FF69F81B-EAE6-4E4B-AC73-94A6F58EDA3F}" type="presParOf" srcId="{829B9FBE-79D4-4EAF-8AFD-A2957AE9D39A}" destId="{6C3ECA43-283F-4AA0-95FC-F693B3F60536}" srcOrd="0" destOrd="0" presId="urn:microsoft.com/office/officeart/2005/8/layout/arrow3"/>
    <dgm:cxn modelId="{2C679AD5-BE7C-B945-B0A9-C1C1B7FAB926}" type="presParOf" srcId="{829B9FBE-79D4-4EAF-8AFD-A2957AE9D39A}" destId="{82C3A90A-85BA-49D1-9BE7-80638DBD3774}" srcOrd="1" destOrd="0" presId="urn:microsoft.com/office/officeart/2005/8/layout/arrow3"/>
    <dgm:cxn modelId="{7357EE64-52AF-0D49-8B66-4120DD63C5B1}" type="presParOf" srcId="{829B9FBE-79D4-4EAF-8AFD-A2957AE9D39A}" destId="{B1AAAF7D-ACE6-4C09-B211-64DCBF0CE906}" srcOrd="2" destOrd="0" presId="urn:microsoft.com/office/officeart/2005/8/layout/arrow3"/>
    <dgm:cxn modelId="{509ECC28-C446-984A-9DEA-56149F663465}" type="presParOf" srcId="{829B9FBE-79D4-4EAF-8AFD-A2957AE9D39A}" destId="{DACE7C3E-7629-48D4-BE3C-991DC9F8775F}" srcOrd="3" destOrd="0" presId="urn:microsoft.com/office/officeart/2005/8/layout/arrow3"/>
    <dgm:cxn modelId="{3EFC251B-3485-7842-9E3D-77EDDA5C8244}" type="presParOf" srcId="{829B9FBE-79D4-4EAF-8AFD-A2957AE9D39A}" destId="{E1162478-D05A-48CD-9EE8-313B145E3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0320" y="0"/>
          <a:ext cx="5120677" cy="512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66785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Big Ideas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Make Content Comprehensible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Develop Academic Language</a:t>
          </a:r>
        </a:p>
      </dsp:txBody>
      <dsp:txXfrm>
        <a:off x="1764274" y="583953"/>
        <a:ext cx="1802086" cy="1802086"/>
      </dsp:txXfrm>
    </dsp:sp>
    <dsp:sp modelId="{C0C5167B-E899-4649-B636-99459A81D0BD}">
      <dsp:nvSpPr>
        <dsp:cNvPr id="0" name=""/>
        <dsp:cNvSpPr/>
      </dsp:nvSpPr>
      <dsp:spPr>
        <a:xfrm>
          <a:off x="3817469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Big Responsibilities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Communicated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Sequenced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</a:t>
          </a:r>
          <a:r>
            <a:rPr lang="en-US" sz="1400" kern="1200" dirty="0" err="1"/>
            <a:t>Scaffolded</a:t>
          </a:r>
          <a:endParaRPr lang="en-US" sz="1400" kern="1200" dirty="0"/>
        </a:p>
      </dsp:txBody>
      <dsp:txXfrm>
        <a:off x="3914958" y="583953"/>
        <a:ext cx="1802086" cy="1802086"/>
      </dsp:txXfrm>
    </dsp:sp>
    <dsp:sp modelId="{1C3DF9A1-7433-48B3-88A4-6C2AAED0C340}">
      <dsp:nvSpPr>
        <dsp:cNvPr id="0" name=""/>
        <dsp:cNvSpPr/>
      </dsp:nvSpPr>
      <dsp:spPr>
        <a:xfrm>
          <a:off x="1666785" y="2637148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Student Expectations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Listening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Speaking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Reading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Writing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5. Learning </a:t>
          </a:r>
          <a:r>
            <a:rPr lang="en-US" sz="1100" kern="1200" dirty="0"/>
            <a:t>Strategies</a:t>
          </a:r>
        </a:p>
      </dsp:txBody>
      <dsp:txXfrm>
        <a:off x="1764274" y="2734637"/>
        <a:ext cx="1802086" cy="1802086"/>
      </dsp:txXfrm>
    </dsp:sp>
    <dsp:sp modelId="{D4276030-1DE8-4431-BFB5-97E83ECCC63A}">
      <dsp:nvSpPr>
        <dsp:cNvPr id="0" name=""/>
        <dsp:cNvSpPr/>
      </dsp:nvSpPr>
      <dsp:spPr>
        <a:xfrm>
          <a:off x="3813385" y="2637148"/>
          <a:ext cx="2005232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PLDs (L, S, R, W)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Beginning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Intermediate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Advanced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Advanced High</a:t>
          </a:r>
        </a:p>
      </dsp:txBody>
      <dsp:txXfrm>
        <a:off x="3910874" y="2734637"/>
        <a:ext cx="1810254" cy="1802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A43-283F-4AA0-95FC-F693B3F60536}">
      <dsp:nvSpPr>
        <dsp:cNvPr id="0" name=""/>
        <dsp:cNvSpPr/>
      </dsp:nvSpPr>
      <dsp:spPr>
        <a:xfrm rot="21300000">
          <a:off x="21746" y="1739223"/>
          <a:ext cx="7043106" cy="8065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A90A-85BA-49D1-9BE7-80638DBD3774}">
      <dsp:nvSpPr>
        <dsp:cNvPr id="0" name=""/>
        <dsp:cNvSpPr/>
      </dsp:nvSpPr>
      <dsp:spPr>
        <a:xfrm>
          <a:off x="850392" y="226060"/>
          <a:ext cx="2125980" cy="1808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AF7D-ACE6-4C09-B211-64DCBF0CE906}">
      <dsp:nvSpPr>
        <dsp:cNvPr id="0" name=""/>
        <dsp:cNvSpPr/>
      </dsp:nvSpPr>
      <dsp:spPr>
        <a:xfrm>
          <a:off x="3755898" y="0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STAAR</a:t>
          </a:r>
        </a:p>
      </dsp:txBody>
      <dsp:txXfrm>
        <a:off x="3755898" y="0"/>
        <a:ext cx="2267712" cy="1898904"/>
      </dsp:txXfrm>
    </dsp:sp>
    <dsp:sp modelId="{DACE7C3E-7629-48D4-BE3C-991DC9F8775F}">
      <dsp:nvSpPr>
        <dsp:cNvPr id="0" name=""/>
        <dsp:cNvSpPr/>
      </dsp:nvSpPr>
      <dsp:spPr>
        <a:xfrm>
          <a:off x="4074787" y="2317115"/>
          <a:ext cx="2125980" cy="1808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2478-D05A-48CD-9EE8-313B145E344F}">
      <dsp:nvSpPr>
        <dsp:cNvPr id="0" name=""/>
        <dsp:cNvSpPr/>
      </dsp:nvSpPr>
      <dsp:spPr>
        <a:xfrm>
          <a:off x="1062990" y="2486657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TELPAS</a:t>
          </a:r>
        </a:p>
      </dsp:txBody>
      <dsp:txXfrm>
        <a:off x="1062990" y="2486657"/>
        <a:ext cx="2267712" cy="1898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programs.esc20.net/default.aspx?name=lpac.re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xasgateway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353406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</a:t>
            </a:r>
          </a:p>
          <a:p>
            <a:r>
              <a:rPr lang="en-US" sz="2000" dirty="0"/>
              <a:t>and Cultural Diversity Director</a:t>
            </a:r>
          </a:p>
          <a:p>
            <a:r>
              <a:rPr lang="en-US" sz="2000" u="sng" dirty="0"/>
              <a:t>kchapa@esc1.net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78" y="1020664"/>
            <a:ext cx="7618214" cy="3886200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Form 12 groups through a “Mingle” activity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Each group will read one of the assigned areas from the LIAG (see next slide)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Each group must create a visual representation of the section they read (up to 10 words only)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Post the chart papers on the wall in clusters (you should have the same amount of clusters as participants per group)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Assign each participant per group to one of the clusters.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Give participants 1 minute per poster to present (each cluster should always have an expert – a person who created the posters)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Rotate clockwise and repeat step 6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8664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" y="1020664"/>
            <a:ext cx="4598381" cy="3886200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Listening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Speaking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Teacher Behaviors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0865" y="1033266"/>
            <a:ext cx="4653287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Reading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Teacher Behaviors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Writing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Teacher Behaviors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9900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38418"/>
            <a:ext cx="7543800" cy="1524000"/>
          </a:xfrm>
        </p:spPr>
        <p:txBody>
          <a:bodyPr/>
          <a:lstStyle/>
          <a:p>
            <a:r>
              <a:rPr lang="en-US" dirty="0"/>
              <a:t>HAVE A NICE LUNCH!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457666"/>
            <a:ext cx="6858000" cy="990600"/>
          </a:xfrm>
        </p:spPr>
        <p:txBody>
          <a:bodyPr/>
          <a:lstStyle/>
          <a:p>
            <a:r>
              <a:rPr lang="en-US" dirty="0"/>
              <a:t>11:45-1:00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3151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TELPAS-ELPS Connection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Utilizing TELPAS to Guide Instruction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4858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0013171"/>
              </p:ext>
            </p:extLst>
          </p:nvPr>
        </p:nvGraphicFramePr>
        <p:xfrm>
          <a:off x="1065845" y="694294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9432" y="1194302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K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14103" y="342322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L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202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264" y="908566"/>
            <a:ext cx="6553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88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TEKS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3840" y="2816127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14464" y="2816127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052464" y="2149991"/>
            <a:ext cx="762000" cy="685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064" y="2127766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STAAR</a:t>
            </a:r>
            <a:endParaRPr lang="en-US" sz="3200" b="1" dirty="0"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064" y="2127766"/>
            <a:ext cx="220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ELP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</a:t>
            </a:r>
            <a:endParaRPr lang="en-US" sz="3200" dirty="0"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96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ELPS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2464" y="283579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85464" y="43375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Relating Factor:  </a:t>
            </a:r>
            <a:r>
              <a:rPr lang="en-US" sz="1800" i="1"/>
              <a:t>evaluates/measures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5464" y="9847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Academic Proficiency		                    Language Proficiency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9248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Levels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463969" y="850745"/>
            <a:ext cx="4744720" cy="4318003"/>
            <a:chOff x="1501775" y="1744662"/>
            <a:chExt cx="5737225" cy="4884738"/>
          </a:xfrm>
        </p:grpSpPr>
        <p:pic>
          <p:nvPicPr>
            <p:cNvPr id="6" name="Picture 9" descr="This graphic illustrates that second language learning is a cumulative, spiraling, building process.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1744662"/>
              <a:ext cx="5737225" cy="48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28800" y="2133600"/>
              <a:ext cx="3810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2286000"/>
              <a:ext cx="3657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438400"/>
              <a:ext cx="3505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590800"/>
              <a:ext cx="3352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33600" y="2743200"/>
              <a:ext cx="3200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895600"/>
              <a:ext cx="3048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09800" y="3048000"/>
              <a:ext cx="2971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3200400"/>
              <a:ext cx="2819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3352800"/>
              <a:ext cx="2667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2514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3657600"/>
              <a:ext cx="2362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3810000"/>
              <a:ext cx="2286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3962400"/>
              <a:ext cx="2133600" cy="5334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4114800"/>
              <a:ext cx="1981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4267200"/>
              <a:ext cx="1828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4419600"/>
              <a:ext cx="1676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4572000"/>
              <a:ext cx="1524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0" y="4724400"/>
              <a:ext cx="1371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4876800"/>
              <a:ext cx="1295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5029200"/>
              <a:ext cx="1143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5181600"/>
              <a:ext cx="990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5410200"/>
              <a:ext cx="838200" cy="4572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52800" y="5638800"/>
              <a:ext cx="685800" cy="3810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5867400"/>
              <a:ext cx="457200" cy="3048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6296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Domains</a:t>
            </a:r>
          </a:p>
        </p:txBody>
      </p:sp>
      <p:pic>
        <p:nvPicPr>
          <p:cNvPr id="3" name="Picture 8" descr="TP09_Level_graphic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06" y="754666"/>
            <a:ext cx="6154059" cy="42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312" y="208550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159" y="301908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403" y="307616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297" y="217111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439406" y="23656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840212" y="3565556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59"/>
            <a:ext cx="3450553" cy="2661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0523" cy="258789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348929" cy="1600200"/>
          </a:xfrm>
        </p:spPr>
        <p:txBody>
          <a:bodyPr>
            <a:noAutofit/>
          </a:bodyPr>
          <a:lstStyle/>
          <a:p>
            <a:r>
              <a:rPr lang="en-US" sz="36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169" y="1841285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  <a:p>
            <a:r>
              <a:rPr lang="en-US" sz="2000" dirty="0"/>
              <a:t>+</a:t>
            </a:r>
          </a:p>
          <a:p>
            <a:r>
              <a:rPr lang="en-US" sz="2000" dirty="0"/>
              <a:t>DMAC Reports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83829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DMAC TELPAS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2134" y="410725"/>
            <a:ext cx="3892550" cy="4572000"/>
          </a:xfrm>
        </p:spPr>
        <p:txBody>
          <a:bodyPr/>
          <a:lstStyle/>
          <a:p>
            <a:r>
              <a:rPr lang="en-US" dirty="0"/>
              <a:t>Go to Home Page</a:t>
            </a:r>
          </a:p>
          <a:p>
            <a:r>
              <a:rPr lang="en-US" dirty="0"/>
              <a:t>Go to State Assessment</a:t>
            </a:r>
          </a:p>
          <a:p>
            <a:r>
              <a:rPr lang="en-US" dirty="0"/>
              <a:t>Select TELPAS</a:t>
            </a:r>
          </a:p>
          <a:p>
            <a:r>
              <a:rPr lang="en-US" dirty="0"/>
              <a:t>Select Instructional Reports</a:t>
            </a:r>
          </a:p>
          <a:p>
            <a:r>
              <a:rPr lang="en-US" dirty="0"/>
              <a:t>Select Student Language Proficiency Rating</a:t>
            </a:r>
          </a:p>
          <a:p>
            <a:r>
              <a:rPr lang="en-US" dirty="0"/>
              <a:t>Generate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Run TELPAS Reports by Language Domain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0369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DMAC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2738" y="1701327"/>
            <a:ext cx="8038059" cy="2369575"/>
            <a:chOff x="445601" y="3008671"/>
            <a:chExt cx="8038059" cy="2369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04"/>
            <a:stretch/>
          </p:blipFill>
          <p:spPr>
            <a:xfrm>
              <a:off x="445601" y="3008671"/>
              <a:ext cx="8038059" cy="2369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91148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7587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091" y="4478594"/>
              <a:ext cx="1533832" cy="5260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4715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LPAC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Instructional Impact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929003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Providing Comprehensible Input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3938221"/>
            <a:ext cx="7543800" cy="79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http://programs.esc20.net/default.aspx?name=lpac.resources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2304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pic>
        <p:nvPicPr>
          <p:cNvPr id="9" name="Picture 8" descr="LPAC-banner3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39"/>
          <a:stretch/>
        </p:blipFill>
        <p:spPr>
          <a:xfrm>
            <a:off x="1648481" y="1125184"/>
            <a:ext cx="5865844" cy="22763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89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28" y="1295400"/>
            <a:ext cx="2709389" cy="1600200"/>
          </a:xfrm>
        </p:spPr>
        <p:txBody>
          <a:bodyPr/>
          <a:lstStyle/>
          <a:p>
            <a:r>
              <a:rPr lang="en-US" sz="3600" dirty="0"/>
              <a:t>LPAC Procedures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928" y="3129285"/>
            <a:ext cx="2094869" cy="1422502"/>
          </a:xfrm>
        </p:spPr>
        <p:txBody>
          <a:bodyPr>
            <a:normAutofit/>
          </a:bodyPr>
          <a:lstStyle/>
          <a:p>
            <a:r>
              <a:rPr lang="en-US" sz="2000" dirty="0"/>
              <a:t>Initial Identification Process</a:t>
            </a:r>
          </a:p>
        </p:txBody>
      </p:sp>
      <p:pic>
        <p:nvPicPr>
          <p:cNvPr id="9" name="Picture 8" descr="LPAC-Training Flowchart Englis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7" b="48360"/>
          <a:stretch/>
        </p:blipFill>
        <p:spPr>
          <a:xfrm>
            <a:off x="3350931" y="443258"/>
            <a:ext cx="5541296" cy="52050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4757962" y="1295400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PAC-Training Flowchart Englis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47788" r="248"/>
          <a:stretch/>
        </p:blipFill>
        <p:spPr>
          <a:xfrm>
            <a:off x="3156399" y="525632"/>
            <a:ext cx="6177170" cy="64053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5928" y="1295400"/>
            <a:ext cx="2709389" cy="1600200"/>
          </a:xfrm>
        </p:spPr>
        <p:txBody>
          <a:bodyPr/>
          <a:lstStyle/>
          <a:p>
            <a:r>
              <a:rPr lang="en-US" sz="3600" dirty="0"/>
              <a:t>LPAC Procedures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928" y="3129284"/>
            <a:ext cx="2094869" cy="1536653"/>
          </a:xfrm>
        </p:spPr>
        <p:txBody>
          <a:bodyPr>
            <a:normAutofit/>
          </a:bodyPr>
          <a:lstStyle/>
          <a:p>
            <a:r>
              <a:rPr lang="en-US" sz="2000" dirty="0"/>
              <a:t>Initial Identification Process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111024" y="5420955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138708" y="5429320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3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Exit Criteria</a:t>
            </a:r>
          </a:p>
        </p:txBody>
      </p:sp>
      <p:pic>
        <p:nvPicPr>
          <p:cNvPr id="4" name="Picture 3" descr="ELL Exit Criteri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21488" r="13344" b="17139"/>
          <a:stretch/>
        </p:blipFill>
        <p:spPr>
          <a:xfrm>
            <a:off x="761240" y="639285"/>
            <a:ext cx="7587164" cy="444264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04792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LChecklis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/>
          <a:stretch/>
        </p:blipFill>
        <p:spPr>
          <a:xfrm>
            <a:off x="553360" y="429447"/>
            <a:ext cx="7680877" cy="573355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00649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ELPS for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 to: </a:t>
            </a:r>
            <a:r>
              <a:rPr lang="en-US" sz="2800" dirty="0">
                <a:hlinkClick r:id="rId2"/>
              </a:rPr>
              <a:t>www.texasgateway.com</a:t>
            </a:r>
            <a:endParaRPr lang="en-US" sz="2800" dirty="0"/>
          </a:p>
          <a:p>
            <a:r>
              <a:rPr lang="en-US" sz="2800" dirty="0"/>
              <a:t>Sign Up: Create an account</a:t>
            </a:r>
          </a:p>
          <a:p>
            <a:r>
              <a:rPr lang="en-US" sz="2800" dirty="0"/>
              <a:t>Search: ELPS</a:t>
            </a:r>
          </a:p>
          <a:p>
            <a:r>
              <a:rPr lang="en-US" sz="2800" dirty="0"/>
              <a:t>Find: ELPS for Administrators</a:t>
            </a:r>
          </a:p>
          <a:p>
            <a:r>
              <a:rPr lang="en-US" sz="2800" dirty="0"/>
              <a:t>Complete course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93283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40" y="1295400"/>
            <a:ext cx="2582849" cy="1600200"/>
          </a:xfrm>
        </p:spPr>
        <p:txBody>
          <a:bodyPr/>
          <a:lstStyle/>
          <a:p>
            <a:r>
              <a:rPr lang="en-US" sz="3200" dirty="0"/>
              <a:t>ELPS Instructional Tool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339" y="2710275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Meeting the needs of beginning and intermediate ELLs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436"/>
          <a:stretch/>
        </p:blipFill>
        <p:spPr bwMode="auto">
          <a:xfrm>
            <a:off x="4102572" y="724456"/>
            <a:ext cx="3892550" cy="5108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9327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TAC, Chapter 74.4 (b)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83950"/>
            <a:ext cx="7539122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… provide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intensive ongoing foundational </a:t>
            </a:r>
            <a:r>
              <a:rPr lang="en-US" sz="2800" dirty="0"/>
              <a:t>second language acquisition instruction to ELLs in </a:t>
            </a:r>
            <a:r>
              <a:rPr lang="en-US" sz="2800" dirty="0">
                <a:solidFill>
                  <a:srgbClr val="EF53A5"/>
                </a:solidFill>
              </a:rPr>
              <a:t>Grade 3 or higher</a:t>
            </a:r>
            <a:r>
              <a:rPr lang="en-US" sz="2800" dirty="0"/>
              <a:t> who are at the </a:t>
            </a:r>
            <a:r>
              <a:rPr lang="en-US" sz="2800" dirty="0">
                <a:solidFill>
                  <a:srgbClr val="EF53A5"/>
                </a:solidFill>
              </a:rPr>
              <a:t>beginning or intermediate </a:t>
            </a:r>
            <a:r>
              <a:rPr lang="en-US" sz="2800" dirty="0"/>
              <a:t>level of English Language proficiency in </a:t>
            </a:r>
            <a:r>
              <a:rPr lang="en-US" sz="2800" dirty="0">
                <a:solidFill>
                  <a:srgbClr val="EF53A5"/>
                </a:solidFill>
              </a:rPr>
              <a:t>listening, speaking, reading and/or writing </a:t>
            </a:r>
            <a:r>
              <a:rPr lang="en-US" sz="2800" dirty="0"/>
              <a:t>as determined by the state’s English language proficiency assessment system.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8807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dirty="0"/>
              <a:t>Leadership: Know Thyself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3331" y="4256145"/>
            <a:ext cx="343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www.16personalities.com</a:t>
            </a:r>
          </a:p>
        </p:txBody>
      </p:sp>
      <p:pic>
        <p:nvPicPr>
          <p:cNvPr id="3" name="Picture 2" descr="home-16personalit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31" y="772548"/>
            <a:ext cx="4110244" cy="35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95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49" y="1865392"/>
            <a:ext cx="2487718" cy="1600200"/>
          </a:xfrm>
        </p:spPr>
        <p:txBody>
          <a:bodyPr>
            <a:noAutofit/>
          </a:bodyPr>
          <a:lstStyle/>
          <a:p>
            <a:r>
              <a:rPr lang="en-US" sz="3600" dirty="0"/>
              <a:t>Second Language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035" y="2638660"/>
            <a:ext cx="2094869" cy="2895599"/>
          </a:xfrm>
        </p:spPr>
        <p:txBody>
          <a:bodyPr>
            <a:normAutofit/>
          </a:bodyPr>
          <a:lstStyle/>
          <a:p>
            <a:r>
              <a:rPr lang="en-US" sz="2000" dirty="0"/>
              <a:t>ELPS Instructional Tool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17" y="1084051"/>
            <a:ext cx="3757814" cy="364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1984" y="4730057"/>
            <a:ext cx="412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Instruction must be focused, targeted, and systematic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59937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3" y="721277"/>
            <a:ext cx="8955715" cy="534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2699" y="932672"/>
            <a:ext cx="971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EMOJIS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44705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4" y="273792"/>
            <a:ext cx="8215097" cy="60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654" y="6338508"/>
            <a:ext cx="902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T-Chart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7971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484279"/>
            <a:ext cx="7505658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Degree of Linguistic Accommodations by Domain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2" y="2430057"/>
            <a:ext cx="8530983" cy="33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030206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366433"/>
            <a:ext cx="7505658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Degree of Linguistic Accommodations by Domain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4" y="2178559"/>
            <a:ext cx="8544329" cy="408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7413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76170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Linguistic Processing Skills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330095"/>
            <a:ext cx="3657392" cy="284003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Sentence frames provide students with the means to receive and express language while reducing their anxiety.</a:t>
            </a:r>
          </a:p>
          <a:p>
            <a:r>
              <a:rPr lang="en-US" sz="2000" dirty="0">
                <a:latin typeface="Helvetica"/>
                <a:cs typeface="Helvetica"/>
              </a:rPr>
              <a:t>Levels of content and language development will increase as students do not have to contend with context, grammar, and syntax simultaneously.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8" y="1511356"/>
            <a:ext cx="4198776" cy="32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802729"/>
            <a:ext cx="3201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Create a Lesson! Tool, pages 28-33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9096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55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052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Edmodo</a:t>
            </a:r>
            <a:r>
              <a:rPr lang="en-US" dirty="0"/>
              <a:t> Code: </a:t>
            </a:r>
            <a:r>
              <a:rPr lang="en-US" dirty="0" err="1"/>
              <a:t>bmnrkb</a:t>
            </a:r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90951" y="1351794"/>
            <a:ext cx="2539903" cy="3069257"/>
            <a:chOff x="3277298" y="1351794"/>
            <a:chExt cx="2539903" cy="3069257"/>
          </a:xfrm>
        </p:grpSpPr>
        <p:grpSp>
          <p:nvGrpSpPr>
            <p:cNvPr id="6" name="Group 5"/>
            <p:cNvGrpSpPr/>
            <p:nvPr/>
          </p:nvGrpSpPr>
          <p:grpSpPr>
            <a:xfrm>
              <a:off x="3277298" y="1351794"/>
              <a:ext cx="2539903" cy="2560165"/>
              <a:chOff x="3277298" y="1556619"/>
              <a:chExt cx="2539903" cy="25601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77298" y="1556619"/>
                <a:ext cx="2430662" cy="2560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Edmodo Logo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688" y="1679271"/>
                <a:ext cx="2437513" cy="2437513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277298" y="4020941"/>
              <a:ext cx="2430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www.edmodo.com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6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92821"/>
            <a:ext cx="3657600" cy="3984108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examine how to implement the ELPS in all content areas and how to analyze TELPAS data to guide instruction.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92821"/>
            <a:ext cx="3657600" cy="3984108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share (orally and in writing) different ideas on how to linguistically accommodate instruction for ELLs.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756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ELPS </a:t>
            </a:r>
            <a:br>
              <a:rPr lang="en-US" sz="4800" dirty="0"/>
            </a:br>
            <a:r>
              <a:rPr lang="en-US" sz="48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94" y="3740054"/>
            <a:ext cx="1555398" cy="15553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1980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 Texas Administrative Code 74.4 Chapter 74. Curriculum Requirements Subchapter A. Required Curriculum 74.4 English Language Proficiency Standards</a:t>
            </a:r>
          </a:p>
          <a:p>
            <a:endParaRPr lang="en-US" dirty="0"/>
          </a:p>
          <a:p>
            <a:r>
              <a:rPr lang="en-US" dirty="0"/>
              <a:t>Adopted December 2007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4549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60"/>
            <a:ext cx="3457303" cy="2667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7273" cy="25929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2756" y="1680663"/>
            <a:ext cx="2866405" cy="1600200"/>
          </a:xfrm>
        </p:spPr>
        <p:txBody>
          <a:bodyPr>
            <a:noAutofit/>
          </a:bodyPr>
          <a:lstStyle/>
          <a:p>
            <a:r>
              <a:rPr lang="en-US" sz="48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99181" y="1698596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4955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50564"/>
            <a:ext cx="818069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ELPS: How are they organized?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8454852"/>
              </p:ext>
            </p:extLst>
          </p:nvPr>
        </p:nvGraphicFramePr>
        <p:xfrm>
          <a:off x="832899" y="444288"/>
          <a:ext cx="7481319" cy="51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317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370</TotalTime>
  <Words>948</Words>
  <Application>Microsoft Office PowerPoint</Application>
  <PresentationFormat>On-screen Show (4:3)</PresentationFormat>
  <Paragraphs>185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Calibri</vt:lpstr>
      <vt:lpstr>Helvetica</vt:lpstr>
      <vt:lpstr>Impact</vt:lpstr>
      <vt:lpstr>Times New Roman</vt:lpstr>
      <vt:lpstr>Wingdings</vt:lpstr>
      <vt:lpstr>NewsPrint</vt:lpstr>
      <vt:lpstr>ELL Leadership Academy</vt:lpstr>
      <vt:lpstr>Professional Learning Essential Agreements</vt:lpstr>
      <vt:lpstr>Leadership: Know Thyself</vt:lpstr>
      <vt:lpstr>Edmodo Code: bmnrkb</vt:lpstr>
      <vt:lpstr>Session Objectives</vt:lpstr>
      <vt:lpstr>ELPS  Anticipation Guide</vt:lpstr>
      <vt:lpstr>Statutory Requirement</vt:lpstr>
      <vt:lpstr>ELPS Resources</vt:lpstr>
      <vt:lpstr>ELPS: How are they organized?</vt:lpstr>
      <vt:lpstr>ELPS Mingle!</vt:lpstr>
      <vt:lpstr>ELPS Mingle!</vt:lpstr>
      <vt:lpstr>HAVE A NICE LUNCH!</vt:lpstr>
      <vt:lpstr>TELPAS-ELPS Connection</vt:lpstr>
      <vt:lpstr>TEKS vs ELPS</vt:lpstr>
      <vt:lpstr>TEKS vs ELPS</vt:lpstr>
      <vt:lpstr>TELPAS Levels</vt:lpstr>
      <vt:lpstr>TELPAS Domains</vt:lpstr>
      <vt:lpstr>ELPS Resources</vt:lpstr>
      <vt:lpstr>DMAC TELPAS Reports</vt:lpstr>
      <vt:lpstr>Sample DMAC Report</vt:lpstr>
      <vt:lpstr>LPAC Procedures</vt:lpstr>
      <vt:lpstr>Providing Comprehensible Input</vt:lpstr>
      <vt:lpstr>LPAC Procedures</vt:lpstr>
      <vt:lpstr>LPAC Procedures</vt:lpstr>
      <vt:lpstr>ELL Exit Criteria</vt:lpstr>
      <vt:lpstr>PowerPoint Presentation</vt:lpstr>
      <vt:lpstr>ELPS for Administrators</vt:lpstr>
      <vt:lpstr>ELPS Instructional Tool</vt:lpstr>
      <vt:lpstr>TAC, Chapter 74.4 (b) (4)</vt:lpstr>
      <vt:lpstr>Second Language Acquisition</vt:lpstr>
      <vt:lpstr>PowerPoint Presentation</vt:lpstr>
      <vt:lpstr>PowerPoint Presentation</vt:lpstr>
      <vt:lpstr>Degree of Linguistic Accommodations by Domain</vt:lpstr>
      <vt:lpstr>Degree of Linguistic Accommodations by Domain</vt:lpstr>
      <vt:lpstr>Linguistic Processing Skills</vt:lpstr>
      <vt:lpstr>Tickets Out</vt:lpstr>
      <vt:lpstr>Thank you for your participation!</vt:lpstr>
    </vt:vector>
  </TitlesOfParts>
  <Company>Region One 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Karina E. Zuno-Chapa</cp:lastModifiedBy>
  <cp:revision>19</cp:revision>
  <dcterms:created xsi:type="dcterms:W3CDTF">2016-11-01T01:49:00Z</dcterms:created>
  <dcterms:modified xsi:type="dcterms:W3CDTF">2016-11-09T19:14:31Z</dcterms:modified>
</cp:coreProperties>
</file>